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62" r:id="rId6"/>
    <p:sldId id="267" r:id="rId7"/>
    <p:sldId id="266" r:id="rId8"/>
    <p:sldId id="259" r:id="rId9"/>
    <p:sldId id="264" r:id="rId10"/>
    <p:sldId id="265" r:id="rId11"/>
    <p:sldId id="268" r:id="rId12"/>
    <p:sldId id="269" r:id="rId13"/>
    <p:sldId id="270" r:id="rId14"/>
    <p:sldId id="26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C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1548B-C603-4D15-850D-CBF4F10D9EA7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81FAE-B335-43E1-95E5-BBAD78CD9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436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8293D-3C8E-4E0E-8BFD-2E42E5C77F0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30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19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1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731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696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404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51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533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290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06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051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40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70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mailto:bili_sakura@zju.edu.cn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PLUG/mPLUG-Owl3-7B-24072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One-paper-luck/MG-Transformer" TargetMode="External"/><Relationship Id="rId4" Type="http://schemas.openxmlformats.org/officeDocument/2006/relationships/hyperlink" Target="https://github.com/One-paper-luck/PKG-Transforme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e-paper-luck/PKG-Transform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hyperlink" Target="https://github.com/One-paper-luck/MG-Transforme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ngcong356/BIT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THUDM/cogvlm2-llama3-chat-19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openbmb/MiniCPM-V-2_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766656"/>
            <a:ext cx="12192000" cy="2891284"/>
          </a:xfrm>
          <a:prstGeom prst="rect">
            <a:avLst/>
          </a:prstGeom>
          <a:solidFill>
            <a:srgbClr val="FFD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965"/>
          <a:stretch/>
        </p:blipFill>
        <p:spPr>
          <a:xfrm>
            <a:off x="4799376" y="392754"/>
            <a:ext cx="7313970" cy="60470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9608" y="3276102"/>
            <a:ext cx="7412088" cy="1200329"/>
          </a:xfrm>
          <a:prstGeom prst="rect">
            <a:avLst/>
          </a:prstGeom>
          <a:solidFill>
            <a:srgbClr val="FEFEFE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Presenter: Sakura </a:t>
            </a:r>
          </a:p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me: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bili_sakura@zju.edu.cn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August 19, 2024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29940" y="824698"/>
            <a:ext cx="8867540" cy="2387600"/>
          </a:xfrm>
        </p:spPr>
        <p:txBody>
          <a:bodyPr>
            <a:normAutofit/>
          </a:bodyPr>
          <a:lstStyle/>
          <a:p>
            <a:r>
              <a:rPr lang="en-US" altLang="zh-CN" sz="4000" b="1" dirty="0" smtClean="0">
                <a:latin typeface="Times New Roman" panose="02020603050405020304" pitchFamily="18" charset="0"/>
              </a:rPr>
              <a:t>Workflow of Image Captioning for</a:t>
            </a:r>
            <a:br>
              <a:rPr lang="en-US" altLang="zh-CN" sz="4000" b="1" dirty="0" smtClean="0">
                <a:latin typeface="Times New Roman" panose="02020603050405020304" pitchFamily="18" charset="0"/>
              </a:rPr>
            </a:br>
            <a:r>
              <a:rPr lang="en-US" altLang="zh-CN" sz="4000" b="1" dirty="0" smtClean="0">
                <a:latin typeface="Times New Roman" panose="02020603050405020304" pitchFamily="18" charset="0"/>
              </a:rPr>
              <a:t>Disaster Remote Sensing Images</a:t>
            </a:r>
            <a:endParaRPr lang="zh-CN" altLang="en-US" sz="4000" dirty="0">
              <a:latin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59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26228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mPLUG-Owl3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488668"/>
            <a:ext cx="5326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Ye et al., ‘mPLUG-Owl3: Towards Long Image-Sequence Understanding in Multi-Modal Large Language Models’, Aug. 13, 2024,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arXiv:2408.04840. 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191167"/>
            <a:ext cx="67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Alibaba Group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 accessed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here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931" y="1320424"/>
            <a:ext cx="4297519" cy="4484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" y="1994944"/>
            <a:ext cx="6924297" cy="3613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372774" y="5923643"/>
            <a:ext cx="11431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Left: 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mPLUG-Owl3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multi-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mages understanding example. Right: Architecture of 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mPLUG-Owl3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8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65357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PKG-Transformer &amp; MG-Transformer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1" y="6488668"/>
            <a:ext cx="72861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[9] 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 Wang, Y. Yang, and L. Xiao, ‘Prior Knowledge-Guided Transformer for Remote Sensing Image Captioning’, IEEE Transactions on Geoscience and Remote Sensing, vol. 61, pp. 1–13, Aug. 2023,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10.1109/TGRS.2023.3328181.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2774" y="5923643"/>
            <a:ext cx="11431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PKG-Transformer [9].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68" y="2274188"/>
            <a:ext cx="11168514" cy="3340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372774" y="1116894"/>
            <a:ext cx="67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PKG-Transformer (TGRS 2023) checkpoint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accessed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here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G-Transformer (TGRS 2024)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 accessed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here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15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65357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PKG-Transformer &amp; MG-Transformer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1" y="6488668"/>
            <a:ext cx="7953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10] 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 Wang, R.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Y. Yang, and L. Xiao, ‘A Multiscale Grouping Transformer With CLIP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Latents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Remote Sensing Image Captioning’, IEEE Transactions on Geoscience and Remote Sensing, vol. 62, pp. 1–15, Apr. 2024,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10.1109/TGRS.2024.3385500.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116894"/>
            <a:ext cx="67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PKG-Transformer (TGRS 2023) checkpoint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accessed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here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G-Transformer (TGRS 2024)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 accessed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here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2774" y="6110052"/>
            <a:ext cx="11431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MG-Transformer [10].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039" y="1837498"/>
            <a:ext cx="10276133" cy="4188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999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72774" y="426368"/>
            <a:ext cx="836318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B</a:t>
            </a:r>
            <a:r>
              <a:rPr lang="en-US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ootstrapping </a:t>
            </a:r>
            <a:r>
              <a:rPr lang="en-US" altLang="zh-CN" sz="320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nteractive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mage–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T</a:t>
            </a:r>
            <a:r>
              <a:rPr lang="en-US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ext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A</a:t>
            </a:r>
            <a:r>
              <a:rPr lang="en-US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lignment </a:t>
            </a:r>
            <a:endParaRPr lang="en-US" altLang="zh-CN" sz="3200" dirty="0" smtClean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  <a:p>
            <a:pPr marL="0" lvl="1"/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for  </a:t>
            </a:r>
            <a:r>
              <a:rPr lang="en-US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Remote Sensing Image Captioning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1" y="6488668"/>
            <a:ext cx="7953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11] 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Yang, Z. Li, and L. Zhang, ‘Bootstrapping Interactive Image–Text Alignment for Remote Sensing Image Captioning’, TGRS 2024, vol. 62, pp. 1–12, Jan. 2024,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10.1109/TGRS.2024.3359316.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503586"/>
            <a:ext cx="676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BITA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accessed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here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2774" y="6110052"/>
            <a:ext cx="11431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BITA [11].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615" y="1982157"/>
            <a:ext cx="7792035" cy="3933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442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5221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References and Related Works</a:t>
            </a:r>
            <a:endParaRPr lang="en-US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0821" y="1343974"/>
            <a:ext cx="11060608" cy="4723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W. Wang et al., ‘CogVLM: Visual Expert for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Language Models’, Feb. 04, 2024,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arXiv:2311.03079.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10.48550/arXiv.2311.03079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Yao et al., ‘MiniCPM-V: A GPT-4V Level MLLM on Your Phone’, Aug. 03, 2024,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arXiv:2408.01800.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10.48550/arXiv.2408.01800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Ye et al., ‘mPLUG-Owl3: Towards Long Image-Sequence Understanding in Multi-Modal Large Language Models’, Aug. 13, 2024,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arXiv:2408.04840. 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Saharia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‘Photorealistic Text-to-Image Diffusion Models with Deep Language Understanding’, in Advances in Neural Information Processing Systems, Dec. 2022, pp. 36479–36494. 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Betker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‘Improving Image Generation with Better Captions’, 2023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‘Scaling Rectified Flow Transformers for High-Resolution Image Synthesis’, presented at the Forty-first International Conference on Machine Learning, Jun.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2024.</a:t>
            </a:r>
          </a:p>
          <a:p>
            <a:pPr>
              <a:lnSpc>
                <a:spcPct val="12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Khanna et al., ‘DiffusionSat: A Generative Foundation Model for Satellite Imagery’, presented at the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Twelfth International Conference on Learning Representations, Oct. 2023. 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Qu, X. Li, D. Tao, and X. Lu, ‘Deep semantic understanding of high resolution remote sensing image’, in 2016 International Conference on Computer, Information and Telecommunication Systems (CITS), Jul. 2016, pp. 1–5.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10.1109/CITS.2016.7546397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[9]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Wang, Y. Yang, and L. Xiao, ‘Prior Knowledge-Guided Transformer for Remote Sensing Image Captioning’, IEEE Transactions on Geoscience and Remote Sensing, vol. 61, pp. 1–13, Aug. 2023,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10.1109/TGRS.2023.3328181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10]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Wang, R.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 Yang, and L. Xiao, ‘A Multiscale Grouping Transformer With CLIP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Latents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Remote Sensing Image Captioning’, IEEE Transactions on Geoscience and Remote Sensing, vol. 62, pp. 1–15, Apr. 2024,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10.1109/TGRS.2024.3385500.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3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71952" y="449294"/>
            <a:ext cx="5989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05906" y="2002482"/>
            <a:ext cx="9030051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Problem 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Definition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sz="28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Image Captioning</a:t>
            </a:r>
            <a:endParaRPr kumimoji="0" lang="en-US" altLang="zh-CN" sz="28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sz="28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Modern Image </a:t>
            </a:r>
            <a:r>
              <a:rPr lang="en-US" altLang="zh-CN" sz="28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Captioning Models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General</a:t>
            </a:r>
            <a:r>
              <a:rPr kumimoji="0" lang="en-US" altLang="zh-CN" sz="2800" b="1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 VLM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b="1" baseline="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Remote Sensing VLM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kumimoji="0" lang="en-US" altLang="zh-CN" sz="2800" b="1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Image Captioning for Disaster </a:t>
            </a:r>
            <a:r>
              <a:rPr kumimoji="0" lang="en-US" altLang="zh-CN" sz="2800" b="1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RSIs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Building Damage Assessment &amp; Metrics</a:t>
            </a:r>
            <a:endParaRPr kumimoji="0" lang="en-US" altLang="zh-CN" sz="28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800" b="1" dirty="0" smtClean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973322"/>
            <a:ext cx="12191999" cy="15054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Problem Definition</a:t>
            </a:r>
            <a:endParaRPr lang="zh-CN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32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90332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Generate High Quality Descriptions for Disaster RSIs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488668"/>
            <a:ext cx="53266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17370" y="6076221"/>
            <a:ext cx="967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Captions created for each dataset type based on available label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from DiffusionSat [7].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3" y="1191167"/>
            <a:ext cx="110439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[4] showcases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effectiveness of frozen large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language models as text encoders for the text-to-image generation using diffusion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models. Inspired by this idea, DALL-E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[5]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prompt following abilities of text-to-image models can be substantially improved by training on highly descriptive generated image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captions. Stable Diffusion 3 [6] follows previous findings, adopt 3 different text encoder for better image synthesis.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terms of remote sensing images (RSIs), high-quality descriptive captions for RSIs are scarce. Even for inspiring work as DiffusionSat [7], the caption of training dataset is quite short and less informative.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ther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is a strong need for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high-quality informative text-image RSIs dataset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63" y="3303455"/>
            <a:ext cx="11125200" cy="2691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606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973322"/>
            <a:ext cx="12191999" cy="15054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Image </a:t>
            </a:r>
            <a:r>
              <a:rPr lang="en-US" altLang="zh-CN" sz="72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Captioning</a:t>
            </a:r>
            <a:endParaRPr lang="zh-CN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48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99" y="1228310"/>
            <a:ext cx="5325949" cy="483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3338" t="948" r="36012" b="32506"/>
          <a:stretch/>
        </p:blipFill>
        <p:spPr>
          <a:xfrm>
            <a:off x="7208667" y="1228310"/>
            <a:ext cx="3426173" cy="483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364855" y="606392"/>
            <a:ext cx="5808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Classic Image Captioning Method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4855" y="6175802"/>
            <a:ext cx="11431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Left: Overview of model proposed in [8]. Right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result of HSR image caption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generation.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500624"/>
            <a:ext cx="74700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[8] B. Qu, X. Li, D. Tao, and X. Lu, ‘Deep semantic understanding of high resolution remote sensing image’, in 2016 International Conference on Computer, Information and Telecommunication Systems (CITS), Jul. 2016, pp. 1–5.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10.1109/CITS.2016.7546397.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209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973322"/>
            <a:ext cx="12191999" cy="15054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Image </a:t>
            </a:r>
            <a:r>
              <a:rPr lang="en-US" altLang="zh-CN" sz="72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Captioning Models</a:t>
            </a:r>
            <a:endParaRPr lang="zh-CN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00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2089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C</a:t>
            </a:r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ogVLM 2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488668"/>
            <a:ext cx="5326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W. Wang et al., ‘CogVLM: Visual Expert for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Language Models’, Feb. 04, 2024,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arXiv:2311.03079.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10.48550/arXiv.2311.03079.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435" y="5657671"/>
            <a:ext cx="11431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Left: CogVLM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aptioning example.  Mid: Architecture of CogVLM. Right: Evaluation of CogVLM.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191167"/>
            <a:ext cx="67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Tsinghua University and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Zhipu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AI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 accessed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here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33317" r="34344" b="63142"/>
          <a:stretch/>
        </p:blipFill>
        <p:spPr>
          <a:xfrm>
            <a:off x="400435" y="2166852"/>
            <a:ext cx="2226233" cy="3189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253" y="2166852"/>
            <a:ext cx="5340069" cy="3167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1908" y="2120511"/>
            <a:ext cx="3560430" cy="3213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288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28911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MiniCPM-V</a:t>
            </a:r>
            <a:r>
              <a:rPr lang="en-US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2.6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488668"/>
            <a:ext cx="5326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Yao et al., ‘MiniCPM-V: A GPT-4V Level MLLM on Your Phone’, Aug. 03, 2024,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arXiv:2408.01800.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10.48550/arXiv.2408.01800.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191167"/>
            <a:ext cx="67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OpenBMB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 accessed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here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888" y="2378805"/>
            <a:ext cx="4124362" cy="2974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145" y="2378805"/>
            <a:ext cx="4783651" cy="2974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Menu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" t="2614" r="51297" b="3238"/>
          <a:stretch/>
        </p:blipFill>
        <p:spPr bwMode="auto">
          <a:xfrm>
            <a:off x="144952" y="2378805"/>
            <a:ext cx="2734161" cy="1454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enu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40" t="4431" r="1000" b="3251"/>
          <a:stretch/>
        </p:blipFill>
        <p:spPr bwMode="auto">
          <a:xfrm>
            <a:off x="57975" y="3927054"/>
            <a:ext cx="2851995" cy="1426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57975" y="5657671"/>
            <a:ext cx="11985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Left: MiniCPM-V 2.6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aptioning example.  Mid: Architecture of MiniCPM-V. Right: Evaluation of MiniCPM-V 2.6.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99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1218</Words>
  <Application>Microsoft Office PowerPoint</Application>
  <PresentationFormat>宽屏</PresentationFormat>
  <Paragraphs>80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Open Sans</vt:lpstr>
      <vt:lpstr>等线</vt:lpstr>
      <vt:lpstr>等线 Light</vt:lpstr>
      <vt:lpstr>Arial</vt:lpstr>
      <vt:lpstr>Times New Roman</vt:lpstr>
      <vt:lpstr>Wingdings</vt:lpstr>
      <vt:lpstr>Office 主题​​</vt:lpstr>
      <vt:lpstr>Workflow of Image Captioning for Disaster Remote Sensing Images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Stable Diffusion  - GIS Lab 2024 Short-term Course</dc:title>
  <dc:creator>Windows User</dc:creator>
  <cp:lastModifiedBy>Windows User</cp:lastModifiedBy>
  <cp:revision>97</cp:revision>
  <dcterms:created xsi:type="dcterms:W3CDTF">2024-07-14T01:47:15Z</dcterms:created>
  <dcterms:modified xsi:type="dcterms:W3CDTF">2024-08-19T08:08:20Z</dcterms:modified>
</cp:coreProperties>
</file>